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2" r:id="rId5"/>
    <p:sldId id="258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10DF-B555-4D30-B35E-2297D59E32D0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768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1D79F-E600-4AC1-A639-0B9FB8286C38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160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F5D60-A842-4D08-9D7D-A7A57AB501A2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040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685800" indent="-228600">
              <a:buFont typeface="Courier New" panose="02070309020205020404" pitchFamily="49" charset="0"/>
              <a:buChar char="o"/>
              <a:defRPr/>
            </a:lvl2pPr>
            <a:lvl4pPr marL="1600200" indent="-228600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2F1F9-9322-493A-A9EE-BB75692CE5F5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801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DE51-4D5E-4D23-8181-86A5B05D5351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251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99FCA-87F3-427A-B1A2-15346103C68A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59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DF709-7E2D-49E6-A629-D8E3363D194F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29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0A921-9375-4BAA-A7C2-7975528669FA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9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5425-F285-48AE-A409-A618E3EEA628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992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6A94D-7D6A-4378-93F6-A3A33186E34B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136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C0F9-687B-4417-9D77-CE2D7AD8C321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483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91916A1-FEE7-41E7-BEE3-2B4941A6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75990" y="62886"/>
            <a:ext cx="11708355" cy="6301715"/>
            <a:chOff x="175990" y="62886"/>
            <a:chExt cx="11708355" cy="6301715"/>
          </a:xfrm>
        </p:grpSpPr>
        <p:sp useBgFill="1">
          <p:nvSpPr>
            <p:cNvPr id="18" name="Graphic 10">
              <a:extLst>
                <a:ext uri="{FF2B5EF4-FFF2-40B4-BE49-F238E27FC236}">
                  <a16:creationId xmlns:a16="http://schemas.microsoft.com/office/drawing/2014/main" id="{EAFF5F08-677C-4873-9274-02B6FE751044}"/>
                </a:ext>
              </a:extLst>
            </p:cNvPr>
            <p:cNvSpPr/>
            <p:nvPr/>
          </p:nvSpPr>
          <p:spPr>
            <a:xfrm rot="2700000">
              <a:off x="175990" y="525742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9" name="Graphic 10">
              <a:extLst>
                <a:ext uri="{FF2B5EF4-FFF2-40B4-BE49-F238E27FC236}">
                  <a16:creationId xmlns:a16="http://schemas.microsoft.com/office/drawing/2014/main" id="{16514C65-F179-4953-B660-5FC657697957}"/>
                </a:ext>
              </a:extLst>
            </p:cNvPr>
            <p:cNvSpPr/>
            <p:nvPr/>
          </p:nvSpPr>
          <p:spPr>
            <a:xfrm rot="2700000">
              <a:off x="8482021" y="62886"/>
              <a:ext cx="2322574" cy="2322574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0" name="Graphic 10">
              <a:extLst>
                <a:ext uri="{FF2B5EF4-FFF2-40B4-BE49-F238E27FC236}">
                  <a16:creationId xmlns:a16="http://schemas.microsoft.com/office/drawing/2014/main" id="{DF5DA89C-9FED-4AE0-8C36-20612E77FAC0}"/>
                </a:ext>
              </a:extLst>
            </p:cNvPr>
            <p:cNvSpPr/>
            <p:nvPr/>
          </p:nvSpPr>
          <p:spPr>
            <a:xfrm rot="2700000">
              <a:off x="10578627" y="5015941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1" name="Oval 20">
              <a:extLst>
                <a:ext uri="{FF2B5EF4-FFF2-40B4-BE49-F238E27FC236}">
                  <a16:creationId xmlns:a16="http://schemas.microsoft.com/office/drawing/2014/main" id="{FB98224C-F1DB-4F10-9B7F-93B86BA13F40}"/>
                </a:ext>
              </a:extLst>
            </p:cNvPr>
            <p:cNvSpPr/>
            <p:nvPr/>
          </p:nvSpPr>
          <p:spPr>
            <a:xfrm rot="10800000">
              <a:off x="11622685" y="6102941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2" name="Oval 21">
              <a:extLst>
                <a:ext uri="{FF2B5EF4-FFF2-40B4-BE49-F238E27FC236}">
                  <a16:creationId xmlns:a16="http://schemas.microsoft.com/office/drawing/2014/main" id="{9AE1FC9E-06C9-4A12-8BE7-766C3DA8B9AC}"/>
                </a:ext>
              </a:extLst>
            </p:cNvPr>
            <p:cNvSpPr/>
            <p:nvPr/>
          </p:nvSpPr>
          <p:spPr>
            <a:xfrm rot="10800000">
              <a:off x="11352354" y="406586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3" name="Oval 22">
              <a:extLst>
                <a:ext uri="{FF2B5EF4-FFF2-40B4-BE49-F238E27FC236}">
                  <a16:creationId xmlns:a16="http://schemas.microsoft.com/office/drawing/2014/main" id="{29954B75-D8C7-439C-A014-E644E3E2C0A5}"/>
                </a:ext>
              </a:extLst>
            </p:cNvPr>
            <p:cNvSpPr/>
            <p:nvPr/>
          </p:nvSpPr>
          <p:spPr>
            <a:xfrm rot="10800000">
              <a:off x="1678231" y="427615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DFD30-2122-4F4A-97B4-D0A849E36C5F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08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64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Segoe UI" panose="020B0502040204020203" pitchFamily="34" charset="0"/>
        <a:buChar char="+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8D501394-E8D5-9279-F56A-601502FCEC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06D8C29-9DDA-48D0-AF70-905FDB2CE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D4348-BBD0-41C1-B867-24EA0801E0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220947"/>
            <a:ext cx="9144000" cy="2940679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Covid 19 and Social Distancing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2F6F869-F143-4607-BEE5-AA6FEB71E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29" y="254882"/>
            <a:ext cx="2063695" cy="2594445"/>
            <a:chOff x="438029" y="254882"/>
            <a:chExt cx="2063695" cy="2594445"/>
          </a:xfrm>
        </p:grpSpPr>
        <p:sp useBgFill="1">
          <p:nvSpPr>
            <p:cNvPr id="14" name="Graphic 10">
              <a:extLst>
                <a:ext uri="{FF2B5EF4-FFF2-40B4-BE49-F238E27FC236}">
                  <a16:creationId xmlns:a16="http://schemas.microsoft.com/office/drawing/2014/main" id="{C75470B2-BBA7-4280-A6F6-FAE9E9F1C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559425" y="995030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5" name="Oval 14">
              <a:extLst>
                <a:ext uri="{FF2B5EF4-FFF2-40B4-BE49-F238E27FC236}">
                  <a16:creationId xmlns:a16="http://schemas.microsoft.com/office/drawing/2014/main" id="{9A54C6CC-DDAA-4A39-ADF6-3C8475C59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286000" y="1378534"/>
              <a:ext cx="215724" cy="21572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6" name="Oval 15">
              <a:extLst>
                <a:ext uri="{FF2B5EF4-FFF2-40B4-BE49-F238E27FC236}">
                  <a16:creationId xmlns:a16="http://schemas.microsoft.com/office/drawing/2014/main" id="{714358CC-CF77-4F38-89E2-D6A3ABD0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8029" y="254882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7" name="Oval 16">
              <a:extLst>
                <a:ext uri="{FF2B5EF4-FFF2-40B4-BE49-F238E27FC236}">
                  <a16:creationId xmlns:a16="http://schemas.microsoft.com/office/drawing/2014/main" id="{0CB44DA0-4772-4F1E-982F-12BAC7C58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838200" y="2514942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00B08B4D-3E8B-4C24-97E0-186B496364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486396"/>
            <a:ext cx="9144000" cy="1642477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With Covid Policy and Natural distancing effect</a:t>
            </a:r>
          </a:p>
        </p:txBody>
      </p:sp>
    </p:spTree>
    <p:extLst>
      <p:ext uri="{BB962C8B-B14F-4D97-AF65-F5344CB8AC3E}">
        <p14:creationId xmlns:p14="http://schemas.microsoft.com/office/powerpoint/2010/main" val="2149868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91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29" name="Rectangle 192">
            <a:extLst>
              <a:ext uri="{FF2B5EF4-FFF2-40B4-BE49-F238E27FC236}">
                <a16:creationId xmlns:a16="http://schemas.microsoft.com/office/drawing/2014/main" id="{CDFF45EF-8068-49B8-AFAE-404F6EB1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35349-0AC8-4F5C-B3AA-521905A3B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38599"/>
            <a:ext cx="5273648" cy="2235494"/>
          </a:xfrm>
        </p:spPr>
        <p:txBody>
          <a:bodyPr anchor="ctr">
            <a:normAutofit/>
          </a:bodyPr>
          <a:lstStyle/>
          <a:p>
            <a:r>
              <a:rPr lang="en-US" dirty="0"/>
              <a:t>Social Distancing</a:t>
            </a:r>
          </a:p>
        </p:txBody>
      </p:sp>
      <p:pic>
        <p:nvPicPr>
          <p:cNvPr id="1026" name="Picture 2" descr="Social Distancing: What to Know and Why it Matters">
            <a:extLst>
              <a:ext uri="{FF2B5EF4-FFF2-40B4-BE49-F238E27FC236}">
                <a16:creationId xmlns:a16="http://schemas.microsoft.com/office/drawing/2014/main" id="{941A6D22-4319-48A4-BA66-BCECD66049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79" r="-1" b="8197"/>
          <a:stretch/>
        </p:blipFill>
        <p:spPr bwMode="auto">
          <a:xfrm>
            <a:off x="543154" y="521542"/>
            <a:ext cx="11105692" cy="3297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0" name="Group 193">
            <a:extLst>
              <a:ext uri="{FF2B5EF4-FFF2-40B4-BE49-F238E27FC236}">
                <a16:creationId xmlns:a16="http://schemas.microsoft.com/office/drawing/2014/main" id="{8C3DADED-7815-4306-B3F8-55867BEDF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39400" y="448962"/>
            <a:ext cx="1495636" cy="1646739"/>
            <a:chOff x="10439400" y="448962"/>
            <a:chExt cx="1495636" cy="1646739"/>
          </a:xfrm>
        </p:grpSpPr>
        <p:sp useBgFill="1">
          <p:nvSpPr>
            <p:cNvPr id="1031" name="Graphic 10">
              <a:extLst>
                <a:ext uri="{FF2B5EF4-FFF2-40B4-BE49-F238E27FC236}">
                  <a16:creationId xmlns:a16="http://schemas.microsoft.com/office/drawing/2014/main" id="{4BCD9D1F-84E2-4A60-A132-DFA8429F5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20956" y="508019"/>
              <a:ext cx="696112" cy="73204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032" name="Oval 195">
              <a:extLst>
                <a:ext uri="{FF2B5EF4-FFF2-40B4-BE49-F238E27FC236}">
                  <a16:creationId xmlns:a16="http://schemas.microsoft.com/office/drawing/2014/main" id="{70B05BFF-06FA-4C5E-AAAD-4D93B51F7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029204" y="1834041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97" name="Oval 196">
              <a:extLst>
                <a:ext uri="{FF2B5EF4-FFF2-40B4-BE49-F238E27FC236}">
                  <a16:creationId xmlns:a16="http://schemas.microsoft.com/office/drawing/2014/main" id="{65C83237-C1FB-420E-8995-1E6881393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0439400" y="448962"/>
              <a:ext cx="425081" cy="42508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1A3AB-739D-4F14-853A-BFE4A56B8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4852" y="4038599"/>
            <a:ext cx="5484030" cy="2235493"/>
          </a:xfrm>
        </p:spPr>
        <p:txBody>
          <a:bodyPr anchor="ctr">
            <a:normAutofit/>
          </a:bodyPr>
          <a:lstStyle/>
          <a:p>
            <a:r>
              <a:rPr lang="en-US" sz="1800" dirty="0"/>
              <a:t>Isolation</a:t>
            </a:r>
          </a:p>
          <a:p>
            <a:r>
              <a:rPr lang="en-US" sz="1800" dirty="0"/>
              <a:t>1.5m/ 6ft protocol</a:t>
            </a:r>
          </a:p>
          <a:p>
            <a:r>
              <a:rPr lang="en-US" sz="1800" dirty="0"/>
              <a:t>Masking</a:t>
            </a:r>
          </a:p>
          <a:p>
            <a:r>
              <a:rPr lang="en-US" sz="1800" dirty="0"/>
              <a:t>Lockdown</a:t>
            </a:r>
          </a:p>
          <a:p>
            <a:r>
              <a:rPr lang="en-US" sz="1800" b="0" i="0" dirty="0">
                <a:effectLst/>
                <a:latin typeface="Arial" panose="020B0604020202020204" pitchFamily="34" charset="0"/>
              </a:rPr>
              <a:t>Qian, M., &amp; Jiang, J. (2020). COVID-19 and social distancing. </a:t>
            </a:r>
            <a:r>
              <a:rPr lang="en-US" sz="1800" b="0" i="1" dirty="0">
                <a:effectLst/>
                <a:latin typeface="Arial" panose="020B0604020202020204" pitchFamily="34" charset="0"/>
              </a:rPr>
              <a:t>Journal of Public Health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, 1-3.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8810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91916A1-FEE7-41E7-BEE3-2B4941A6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5990" y="62886"/>
            <a:ext cx="11708355" cy="6301715"/>
            <a:chOff x="175990" y="62886"/>
            <a:chExt cx="11708355" cy="6301715"/>
          </a:xfrm>
        </p:grpSpPr>
        <p:sp useBgFill="1">
          <p:nvSpPr>
            <p:cNvPr id="10" name="Graphic 10">
              <a:extLst>
                <a:ext uri="{FF2B5EF4-FFF2-40B4-BE49-F238E27FC236}">
                  <a16:creationId xmlns:a16="http://schemas.microsoft.com/office/drawing/2014/main" id="{EAFF5F08-677C-4873-9274-02B6FE751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75990" y="525742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16514C65-F179-4953-B660-5FC657697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482021" y="62886"/>
              <a:ext cx="2322574" cy="2322574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Graphic 10">
              <a:extLst>
                <a:ext uri="{FF2B5EF4-FFF2-40B4-BE49-F238E27FC236}">
                  <a16:creationId xmlns:a16="http://schemas.microsoft.com/office/drawing/2014/main" id="{DF5DA89C-9FED-4AE0-8C36-20612E77F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0578627" y="5015941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FB98224C-F1DB-4F10-9B7F-93B86BA13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622685" y="6102941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4" name="Oval 13">
              <a:extLst>
                <a:ext uri="{FF2B5EF4-FFF2-40B4-BE49-F238E27FC236}">
                  <a16:creationId xmlns:a16="http://schemas.microsoft.com/office/drawing/2014/main" id="{9AE1FC9E-06C9-4A12-8BE7-766C3DA8B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352354" y="406586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5" name="Oval 14">
              <a:extLst>
                <a:ext uri="{FF2B5EF4-FFF2-40B4-BE49-F238E27FC236}">
                  <a16:creationId xmlns:a16="http://schemas.microsoft.com/office/drawing/2014/main" id="{29954B75-D8C7-439C-A014-E644E3E2C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78231" y="427615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2" descr="Data shows importance of social distancing during coronavirus pandemic">
            <a:extLst>
              <a:ext uri="{FF2B5EF4-FFF2-40B4-BE49-F238E27FC236}">
                <a16:creationId xmlns:a16="http://schemas.microsoft.com/office/drawing/2014/main" id="{204CB74D-EA7C-4D40-B8EC-9858A562B72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5759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D91916A1-FEE7-41E7-BEE3-2B4941A6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5990" y="62886"/>
            <a:ext cx="11708355" cy="6301715"/>
            <a:chOff x="175990" y="62886"/>
            <a:chExt cx="11708355" cy="6301715"/>
          </a:xfrm>
        </p:grpSpPr>
        <p:sp useBgFill="1">
          <p:nvSpPr>
            <p:cNvPr id="53" name="Graphic 10">
              <a:extLst>
                <a:ext uri="{FF2B5EF4-FFF2-40B4-BE49-F238E27FC236}">
                  <a16:creationId xmlns:a16="http://schemas.microsoft.com/office/drawing/2014/main" id="{EAFF5F08-677C-4873-9274-02B6FE751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75990" y="525742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54" name="Graphic 10">
              <a:extLst>
                <a:ext uri="{FF2B5EF4-FFF2-40B4-BE49-F238E27FC236}">
                  <a16:creationId xmlns:a16="http://schemas.microsoft.com/office/drawing/2014/main" id="{16514C65-F179-4953-B660-5FC657697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482021" y="62886"/>
              <a:ext cx="2322574" cy="2322574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55" name="Graphic 10">
              <a:extLst>
                <a:ext uri="{FF2B5EF4-FFF2-40B4-BE49-F238E27FC236}">
                  <a16:creationId xmlns:a16="http://schemas.microsoft.com/office/drawing/2014/main" id="{DF5DA89C-9FED-4AE0-8C36-20612E77F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0578627" y="5015941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56" name="Oval 55">
              <a:extLst>
                <a:ext uri="{FF2B5EF4-FFF2-40B4-BE49-F238E27FC236}">
                  <a16:creationId xmlns:a16="http://schemas.microsoft.com/office/drawing/2014/main" id="{FB98224C-F1DB-4F10-9B7F-93B86BA13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622685" y="6102941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57" name="Oval 56">
              <a:extLst>
                <a:ext uri="{FF2B5EF4-FFF2-40B4-BE49-F238E27FC236}">
                  <a16:creationId xmlns:a16="http://schemas.microsoft.com/office/drawing/2014/main" id="{9AE1FC9E-06C9-4A12-8BE7-766C3DA8B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352354" y="406586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58" name="Oval 57">
              <a:extLst>
                <a:ext uri="{FF2B5EF4-FFF2-40B4-BE49-F238E27FC236}">
                  <a16:creationId xmlns:a16="http://schemas.microsoft.com/office/drawing/2014/main" id="{29954B75-D8C7-439C-A014-E644E3E2C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78231" y="427615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61EA5BB-A258-4E22-94F4-C79A44136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F7B2BB7-8E22-4794-9BDE-B71129D77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7697" y="189413"/>
            <a:ext cx="2019905" cy="1778845"/>
            <a:chOff x="207697" y="189413"/>
            <a:chExt cx="2019905" cy="1778845"/>
          </a:xfrm>
        </p:grpSpPr>
        <p:sp useBgFill="1">
          <p:nvSpPr>
            <p:cNvPr id="65" name="Graphic 10">
              <a:extLst>
                <a:ext uri="{FF2B5EF4-FFF2-40B4-BE49-F238E27FC236}">
                  <a16:creationId xmlns:a16="http://schemas.microsoft.com/office/drawing/2014/main" id="{F2CC297A-905C-42B8-BFEC-55FB2FCF2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07697" y="189413"/>
              <a:ext cx="1261009" cy="126100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66" name="Oval 65">
              <a:extLst>
                <a:ext uri="{FF2B5EF4-FFF2-40B4-BE49-F238E27FC236}">
                  <a16:creationId xmlns:a16="http://schemas.microsoft.com/office/drawing/2014/main" id="{895FAF0E-8EDF-4055-9578-394F1ACB3C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89661" y="1671181"/>
              <a:ext cx="297077" cy="297077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67" name="Oval 66">
              <a:extLst>
                <a:ext uri="{FF2B5EF4-FFF2-40B4-BE49-F238E27FC236}">
                  <a16:creationId xmlns:a16="http://schemas.microsoft.com/office/drawing/2014/main" id="{AEC4BAA7-1F27-4F25-9D16-9099BF9AC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017290" y="592943"/>
              <a:ext cx="210312" cy="210312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A4BFA4-BFE5-4278-9068-BDCDDBCF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635" y="728905"/>
            <a:ext cx="3933965" cy="31842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Vaccination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9D820C3F-ECD4-471D-87FF-BA5AE10E3C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911500"/>
            <a:ext cx="6689185" cy="3077025"/>
          </a:xfrm>
          <a:prstGeom prst="rect">
            <a:avLst/>
          </a:prstGeom>
        </p:spPr>
      </p:pic>
      <p:sp useBgFill="1">
        <p:nvSpPr>
          <p:cNvPr id="69" name="Oval 68">
            <a:extLst>
              <a:ext uri="{FF2B5EF4-FFF2-40B4-BE49-F238E27FC236}">
                <a16:creationId xmlns:a16="http://schemas.microsoft.com/office/drawing/2014/main" id="{8333FD0A-502E-4A24-8E99-5496F09DC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470962" y="5630260"/>
            <a:ext cx="355414" cy="355414"/>
          </a:xfrm>
          <a:prstGeom prst="ellipse">
            <a:avLst/>
          </a:prstGeom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034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CBF27B2E-4DE7-47FD-8277-1C6703DB2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0E84C15-9243-4CCA-86B8-7A13EE280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5308" y="128465"/>
            <a:ext cx="1888871" cy="1471725"/>
            <a:chOff x="195308" y="128465"/>
            <a:chExt cx="1888871" cy="1471725"/>
          </a:xfrm>
        </p:grpSpPr>
        <p:sp useBgFill="1">
          <p:nvSpPr>
            <p:cNvPr id="145" name="Graphic 10">
              <a:extLst>
                <a:ext uri="{FF2B5EF4-FFF2-40B4-BE49-F238E27FC236}">
                  <a16:creationId xmlns:a16="http://schemas.microsoft.com/office/drawing/2014/main" id="{E014A4E0-2539-4DA0-A0B5-715898474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54841" y="128465"/>
              <a:ext cx="966722" cy="966722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46" name="Oval 145">
              <a:extLst>
                <a:ext uri="{FF2B5EF4-FFF2-40B4-BE49-F238E27FC236}">
                  <a16:creationId xmlns:a16="http://schemas.microsoft.com/office/drawing/2014/main" id="{6A55503D-2920-4B77-A454-8FEA3378B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95308" y="1338299"/>
              <a:ext cx="261891" cy="26189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47" name="Oval 146">
              <a:extLst>
                <a:ext uri="{FF2B5EF4-FFF2-40B4-BE49-F238E27FC236}">
                  <a16:creationId xmlns:a16="http://schemas.microsoft.com/office/drawing/2014/main" id="{E5300822-6CE9-4457-8099-6BF7922A9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95456" y="625555"/>
              <a:ext cx="388723" cy="3887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47B42-E788-47F7-B612-16AB66CD3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57189"/>
            <a:ext cx="4419601" cy="2775141"/>
          </a:xfrm>
        </p:spPr>
        <p:txBody>
          <a:bodyPr anchor="b">
            <a:normAutofit/>
          </a:bodyPr>
          <a:lstStyle/>
          <a:p>
            <a:r>
              <a:rPr lang="en-US" dirty="0"/>
              <a:t>Natural Distancing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B5F71-E111-45CC-8E31-786B646EF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504045"/>
            <a:ext cx="4419594" cy="2796760"/>
          </a:xfrm>
        </p:spPr>
        <p:txBody>
          <a:bodyPr anchor="t">
            <a:normAutofit/>
          </a:bodyPr>
          <a:lstStyle/>
          <a:p>
            <a:r>
              <a:rPr lang="en-US" sz="1800" b="0" i="0">
                <a:effectLst/>
                <a:latin typeface="Arial" panose="020B0604020202020204" pitchFamily="34" charset="0"/>
              </a:rPr>
              <a:t>Jawad, A. J. (2020). Effectiveness of population density as natural social distancing in COVID19 spreading. </a:t>
            </a:r>
            <a:r>
              <a:rPr lang="en-US" sz="1800" b="0" i="1">
                <a:effectLst/>
                <a:latin typeface="Arial" panose="020B0604020202020204" pitchFamily="34" charset="0"/>
              </a:rPr>
              <a:t>Ethics, Medicine and Public Health</a:t>
            </a:r>
            <a:r>
              <a:rPr lang="en-US" sz="1800" b="0" i="0">
                <a:effectLst/>
                <a:latin typeface="Arial" panose="020B0604020202020204" pitchFamily="34" charset="0"/>
              </a:rPr>
              <a:t>, </a:t>
            </a:r>
            <a:r>
              <a:rPr lang="en-US" sz="1800" b="0" i="1">
                <a:effectLst/>
                <a:latin typeface="Arial" panose="020B0604020202020204" pitchFamily="34" charset="0"/>
              </a:rPr>
              <a:t>15</a:t>
            </a:r>
            <a:r>
              <a:rPr lang="en-US" sz="1800" b="0" i="0">
                <a:effectLst/>
                <a:latin typeface="Arial" panose="020B0604020202020204" pitchFamily="34" charset="0"/>
              </a:rPr>
              <a:t>, 100556.</a:t>
            </a:r>
            <a:endParaRPr lang="en-US" sz="180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FB3913B9-CAEB-403C-8C30-2547DCCF0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3995" y="1505070"/>
            <a:ext cx="6299408" cy="3889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6002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D91916A1-FEE7-41E7-BEE3-2B4941A6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5990" y="62886"/>
            <a:ext cx="11708355" cy="6301715"/>
            <a:chOff x="175990" y="62886"/>
            <a:chExt cx="11708355" cy="6301715"/>
          </a:xfrm>
        </p:grpSpPr>
        <p:sp useBgFill="1">
          <p:nvSpPr>
            <p:cNvPr id="44" name="Graphic 10">
              <a:extLst>
                <a:ext uri="{FF2B5EF4-FFF2-40B4-BE49-F238E27FC236}">
                  <a16:creationId xmlns:a16="http://schemas.microsoft.com/office/drawing/2014/main" id="{EAFF5F08-677C-4873-9274-02B6FE751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75990" y="525742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74" name="Graphic 10">
              <a:extLst>
                <a:ext uri="{FF2B5EF4-FFF2-40B4-BE49-F238E27FC236}">
                  <a16:creationId xmlns:a16="http://schemas.microsoft.com/office/drawing/2014/main" id="{16514C65-F179-4953-B660-5FC657697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482021" y="62886"/>
              <a:ext cx="2322574" cy="2322574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46" name="Graphic 10">
              <a:extLst>
                <a:ext uri="{FF2B5EF4-FFF2-40B4-BE49-F238E27FC236}">
                  <a16:creationId xmlns:a16="http://schemas.microsoft.com/office/drawing/2014/main" id="{DF5DA89C-9FED-4AE0-8C36-20612E77F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0578627" y="5015941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75" name="Oval 46">
              <a:extLst>
                <a:ext uri="{FF2B5EF4-FFF2-40B4-BE49-F238E27FC236}">
                  <a16:creationId xmlns:a16="http://schemas.microsoft.com/office/drawing/2014/main" id="{FB98224C-F1DB-4F10-9B7F-93B86BA13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622685" y="6102941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48" name="Oval 47">
              <a:extLst>
                <a:ext uri="{FF2B5EF4-FFF2-40B4-BE49-F238E27FC236}">
                  <a16:creationId xmlns:a16="http://schemas.microsoft.com/office/drawing/2014/main" id="{9AE1FC9E-06C9-4A12-8BE7-766C3DA8B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352354" y="406586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76" name="Oval 48">
              <a:extLst>
                <a:ext uri="{FF2B5EF4-FFF2-40B4-BE49-F238E27FC236}">
                  <a16:creationId xmlns:a16="http://schemas.microsoft.com/office/drawing/2014/main" id="{29954B75-D8C7-439C-A014-E644E3E2C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78231" y="427615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77" name="Rectangle 50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61EA5BB-A258-4E22-94F4-C79A44136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CCA6EEA-C976-4794-8236-07C0801A8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72800" y="206142"/>
            <a:ext cx="1098843" cy="1530997"/>
            <a:chOff x="10972800" y="206142"/>
            <a:chExt cx="1098843" cy="1530997"/>
          </a:xfrm>
        </p:grpSpPr>
        <p:sp useBgFill="1">
          <p:nvSpPr>
            <p:cNvPr id="56" name="Graphic 10">
              <a:extLst>
                <a:ext uri="{FF2B5EF4-FFF2-40B4-BE49-F238E27FC236}">
                  <a16:creationId xmlns:a16="http://schemas.microsoft.com/office/drawing/2014/main" id="{ECEF14A7-1E1A-4728-B43D-DD3291290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146356" y="206142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57" name="Oval 56">
              <a:extLst>
                <a:ext uri="{FF2B5EF4-FFF2-40B4-BE49-F238E27FC236}">
                  <a16:creationId xmlns:a16="http://schemas.microsoft.com/office/drawing/2014/main" id="{4D729619-C38D-4850-8C6A-B4490A6C3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0972800" y="1475479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8" name="Content Placeholder 7" descr="Chart&#10;&#10;Description automatically generated">
            <a:extLst>
              <a:ext uri="{FF2B5EF4-FFF2-40B4-BE49-F238E27FC236}">
                <a16:creationId xmlns:a16="http://schemas.microsoft.com/office/drawing/2014/main" id="{71655CB4-2944-4D1E-9F38-F45E8C281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23" y="304800"/>
            <a:ext cx="5370948" cy="4028213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CDC0ED83-F072-40DA-A266-290CA2BF88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173" y="2138448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965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F0B61-576D-47F1-A38F-89245A843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Continuing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766D7-6BC2-4379-8D2F-2689ABF19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Population density per county</a:t>
            </a:r>
          </a:p>
          <a:p>
            <a:r>
              <a:rPr lang="en-US" dirty="0"/>
              <a:t>Identify correlation between density and covid cases</a:t>
            </a:r>
          </a:p>
          <a:p>
            <a:r>
              <a:rPr lang="en-US" dirty="0"/>
              <a:t>Geocode the data and show visualization through map (TBD)</a:t>
            </a:r>
          </a:p>
        </p:txBody>
      </p:sp>
    </p:spTree>
    <p:extLst>
      <p:ext uri="{BB962C8B-B14F-4D97-AF65-F5344CB8AC3E}">
        <p14:creationId xmlns:p14="http://schemas.microsoft.com/office/powerpoint/2010/main" val="2522209949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XO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2E4E8"/>
      </a:lt2>
      <a:accent1>
        <a:srgbClr val="B89D76"/>
      </a:accent1>
      <a:accent2>
        <a:srgbClr val="A4A46C"/>
      </a:accent2>
      <a:accent3>
        <a:srgbClr val="95A77B"/>
      </a:accent3>
      <a:accent4>
        <a:srgbClr val="7BAC72"/>
      </a:accent4>
      <a:accent5>
        <a:srgbClr val="7FAC8B"/>
      </a:accent5>
      <a:accent6>
        <a:srgbClr val="71AB98"/>
      </a:accent6>
      <a:hlink>
        <a:srgbClr val="6582AC"/>
      </a:hlink>
      <a:folHlink>
        <a:srgbClr val="7F7F7F"/>
      </a:folHlink>
    </a:clrScheme>
    <a:fontScheme name="Custom 40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XOVTI" id="{DC540DBD-7FF5-4942-921A-CFF95ECB90AA}" vid="{E72E4198-D957-48FD-B88D-6DAFC89EAF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104</Words>
  <Application>Microsoft Office PowerPoint</Application>
  <PresentationFormat>Widescreen</PresentationFormat>
  <Paragraphs>15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Courier New</vt:lpstr>
      <vt:lpstr>Open sans</vt:lpstr>
      <vt:lpstr>Segoe UI</vt:lpstr>
      <vt:lpstr>MinimalXOVTI</vt:lpstr>
      <vt:lpstr>Covid 19 and Social Distancing</vt:lpstr>
      <vt:lpstr>Social Distancing</vt:lpstr>
      <vt:lpstr>PowerPoint Presentation</vt:lpstr>
      <vt:lpstr>Vaccination</vt:lpstr>
      <vt:lpstr>Natural Distancing</vt:lpstr>
      <vt:lpstr>PowerPoint Presentation</vt:lpstr>
      <vt:lpstr>Continuing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 19 and Social Distancing</dc:title>
  <dc:creator>Chung Hae Won</dc:creator>
  <cp:lastModifiedBy>Chung Hae Won</cp:lastModifiedBy>
  <cp:revision>1</cp:revision>
  <dcterms:created xsi:type="dcterms:W3CDTF">2022-05-02T10:28:47Z</dcterms:created>
  <dcterms:modified xsi:type="dcterms:W3CDTF">2022-05-02T11:06:41Z</dcterms:modified>
</cp:coreProperties>
</file>

<file path=docProps/thumbnail.jpeg>
</file>